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1183-6EDF-48C7-A901-DA7F82ACC470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989F-FAC3-4614-8878-465D61783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1183-6EDF-48C7-A901-DA7F82ACC470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989F-FAC3-4614-8878-465D61783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1183-6EDF-48C7-A901-DA7F82ACC470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989F-FAC3-4614-8878-465D61783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1183-6EDF-48C7-A901-DA7F82ACC470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989F-FAC3-4614-8878-465D61783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1183-6EDF-48C7-A901-DA7F82ACC470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989F-FAC3-4614-8878-465D61783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1183-6EDF-48C7-A901-DA7F82ACC470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989F-FAC3-4614-8878-465D61783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1183-6EDF-48C7-A901-DA7F82ACC470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989F-FAC3-4614-8878-465D61783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1183-6EDF-48C7-A901-DA7F82ACC470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989F-FAC3-4614-8878-465D61783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1183-6EDF-48C7-A901-DA7F82ACC470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989F-FAC3-4614-8878-465D61783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1183-6EDF-48C7-A901-DA7F82ACC470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989F-FAC3-4614-8878-465D61783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1183-6EDF-48C7-A901-DA7F82ACC470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7989F-FAC3-4614-8878-465D61783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31183-6EDF-48C7-A901-DA7F82ACC470}" type="datetimeFigureOut">
              <a:rPr lang="ru-RU" smtClean="0"/>
              <a:pPr/>
              <a:t>04.08.2012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7989F-FAC3-4614-8878-465D61783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med">
    <p:pull dir="r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evolution.allbest.ru/pedagogics/00057475_0.html" TargetMode="External"/><Relationship Id="rId2" Type="http://schemas.openxmlformats.org/officeDocument/2006/relationships/hyperlink" Target="http://milohka-domen.okis.ru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lovari.yandex.ru/dict/trud/article/ot1/ot1-0060.htm" TargetMode="External"/><Relationship Id="rId4" Type="http://schemas.openxmlformats.org/officeDocument/2006/relationships/hyperlink" Target="http://www.sano.ru/publik/matconf/07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Почтовая бумага"/>
          <p:cNvSpPr>
            <a:spLocks noGrp="1" noChangeArrowheads="1"/>
          </p:cNvSpPr>
          <p:nvPr>
            <p:ph type="ctrTitle"/>
          </p:nvPr>
        </p:nvSpPr>
        <p:spPr>
          <a:xfrm>
            <a:off x="323850" y="357167"/>
            <a:ext cx="8640763" cy="1214446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4000" b="1" dirty="0" err="1" smtClean="0">
                <a:solidFill>
                  <a:srgbClr val="C2020B"/>
                </a:solidFill>
              </a:rPr>
              <a:t>Здоровьесберегающие</a:t>
            </a:r>
            <a:r>
              <a:rPr lang="ru-RU" sz="4000" b="1" dirty="0" smtClean="0">
                <a:solidFill>
                  <a:srgbClr val="C2020B"/>
                </a:solidFill>
              </a:rPr>
              <a:t> технологии</a:t>
            </a:r>
            <a:br>
              <a:rPr lang="ru-RU" sz="4000" b="1" dirty="0" smtClean="0">
                <a:solidFill>
                  <a:srgbClr val="C2020B"/>
                </a:solidFill>
              </a:rPr>
            </a:br>
            <a:r>
              <a:rPr lang="ru-RU" sz="4000" b="1" dirty="0" smtClean="0">
                <a:solidFill>
                  <a:srgbClr val="C2020B"/>
                </a:solidFill>
              </a:rPr>
              <a:t>на уроке музыки</a:t>
            </a:r>
          </a:p>
        </p:txBody>
      </p:sp>
      <p:sp>
        <p:nvSpPr>
          <p:cNvPr id="15364" name="Text Box 0"/>
          <p:cNvSpPr txBox="1">
            <a:spLocks noChangeArrowheads="1"/>
          </p:cNvSpPr>
          <p:nvPr/>
        </p:nvSpPr>
        <p:spPr bwMode="auto">
          <a:xfrm>
            <a:off x="2714612" y="5903893"/>
            <a:ext cx="6429388" cy="954107"/>
          </a:xfrm>
          <a:prstGeom prst="rect">
            <a:avLst/>
          </a:prstGeom>
          <a:gradFill flip="none"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i="1" dirty="0">
                <a:solidFill>
                  <a:srgbClr val="006600"/>
                </a:solidFill>
              </a:rPr>
              <a:t> </a:t>
            </a:r>
            <a:r>
              <a:rPr lang="ru-RU" sz="1600" b="1" i="1" dirty="0" smtClean="0">
                <a:solidFill>
                  <a:srgbClr val="006600"/>
                </a:solidFill>
              </a:rPr>
              <a:t>                    </a:t>
            </a:r>
            <a:r>
              <a:rPr lang="ru-RU" sz="2000" b="1" i="1" dirty="0" err="1" smtClean="0">
                <a:solidFill>
                  <a:srgbClr val="006600"/>
                </a:solidFill>
              </a:rPr>
              <a:t>Рожковская</a:t>
            </a:r>
            <a:r>
              <a:rPr lang="ru-RU" sz="2000" b="1" i="1" dirty="0" smtClean="0">
                <a:solidFill>
                  <a:srgbClr val="006600"/>
                </a:solidFill>
              </a:rPr>
              <a:t> Н.Н., учитель музыки</a:t>
            </a:r>
          </a:p>
          <a:p>
            <a:pPr algn="ctr">
              <a:defRPr/>
            </a:pPr>
            <a:r>
              <a:rPr lang="ru-RU" sz="2000" b="1" i="1" dirty="0">
                <a:solidFill>
                  <a:srgbClr val="006600"/>
                </a:solidFill>
              </a:rPr>
              <a:t> </a:t>
            </a:r>
            <a:r>
              <a:rPr lang="ru-RU" sz="2000" b="1" i="1" dirty="0" smtClean="0">
                <a:solidFill>
                  <a:srgbClr val="006600"/>
                </a:solidFill>
              </a:rPr>
              <a:t>            МАОУ «Гимназия № 1» г. Сыктывкар</a:t>
            </a:r>
          </a:p>
          <a:p>
            <a:pPr algn="ctr">
              <a:defRPr/>
            </a:pPr>
            <a:endParaRPr lang="ru-RU" sz="1600" b="1" i="1" dirty="0">
              <a:solidFill>
                <a:srgbClr val="006600"/>
              </a:solidFill>
            </a:endParaRPr>
          </a:p>
        </p:txBody>
      </p:sp>
      <p:pic>
        <p:nvPicPr>
          <p:cNvPr id="6" name="Рисунок 5" descr="img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2143116"/>
            <a:ext cx="5715000" cy="3632200"/>
          </a:xfrm>
          <a:prstGeom prst="rect">
            <a:avLst/>
          </a:prstGeom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153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Здоровьесберегающие</a:t>
            </a:r>
            <a:r>
              <a:rPr lang="ru-RU" b="1" dirty="0" smtClean="0">
                <a:solidFill>
                  <a:srgbClr val="FF0000"/>
                </a:solidFill>
              </a:rPr>
              <a:t> технологии 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1428736"/>
            <a:ext cx="8358246" cy="292895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Это система мер, направленных на улучшение здоровья участников образовательного процесса.</a:t>
            </a:r>
          </a:p>
        </p:txBody>
      </p:sp>
      <p:pic>
        <p:nvPicPr>
          <p:cNvPr id="6" name="Picture 11" descr="C:\Documents and Settings\Дима.C2CDB48B2BD34C0\Рабочий стол\Папка Татьяны\РИСУНКИ\Барто\Девочка пишет в тетради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488" y="4500570"/>
            <a:ext cx="3071834" cy="2071702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143372" y="1785926"/>
            <a:ext cx="4643470" cy="4786346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</a:rPr>
              <a:t>Дыхательные упражнения;</a:t>
            </a:r>
          </a:p>
          <a:p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</a:rPr>
              <a:t>Речевые упражнения;</a:t>
            </a:r>
          </a:p>
          <a:p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</a:rPr>
              <a:t>Двигательные упражнения,</a:t>
            </a:r>
          </a:p>
          <a:p>
            <a:pPr>
              <a:buNone/>
            </a:pP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</a:rPr>
              <a:t>  ритмопластика;</a:t>
            </a:r>
          </a:p>
          <a:p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</a:rPr>
              <a:t>Пение;</a:t>
            </a:r>
          </a:p>
          <a:p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</a:rPr>
              <a:t>Восприятие музыки</a:t>
            </a:r>
            <a:endParaRPr lang="ru-RU" sz="32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357166"/>
            <a:ext cx="8429684" cy="142876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Виды музыкальной </a:t>
            </a:r>
            <a:r>
              <a:rPr lang="ru-RU" sz="3200" b="1" dirty="0" err="1" smtClean="0">
                <a:solidFill>
                  <a:srgbClr val="FF0000"/>
                </a:solidFill>
              </a:rPr>
              <a:t>деятельности,помогающие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здоровьесбережению</a:t>
            </a:r>
            <a:r>
              <a:rPr lang="ru-RU" sz="3200" b="1" dirty="0" smtClean="0">
                <a:solidFill>
                  <a:srgbClr val="FF0000"/>
                </a:solidFill>
              </a:rPr>
              <a:t> учащихся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14" name="Содержимое 13" descr="imgFull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2143116"/>
            <a:ext cx="3429024" cy="4143404"/>
          </a:xfr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571472" y="214290"/>
            <a:ext cx="7786742" cy="10715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"Кто много поет, того хворь не берет!"</a:t>
            </a:r>
          </a:p>
        </p:txBody>
      </p:sp>
      <p:pic>
        <p:nvPicPr>
          <p:cNvPr id="14" name="Содержимое 13" descr="1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67990"/>
            <a:ext cx="3186106" cy="4389967"/>
          </a:xfrm>
          <a:ln w="57150">
            <a:solidFill>
              <a:schemeClr val="accent1">
                <a:lumMod val="75000"/>
              </a:schemeClr>
            </a:solidFill>
          </a:ln>
        </p:spPr>
      </p:pic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4038600" cy="514353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звук “а -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” массирует глотку, гортань, щитовидную железу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звук “о -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о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” оздоровляет среднюю часть груди; 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звук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“о - и - о - и” массирует сердце; 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звук “а - у - э - и” помогает всему организму в целом.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Реализация </a:t>
            </a:r>
            <a:r>
              <a:rPr lang="ru-RU" b="1" dirty="0" err="1" smtClean="0">
                <a:solidFill>
                  <a:srgbClr val="FF0000"/>
                </a:solidFill>
              </a:rPr>
              <a:t>здоровьесберегающих</a:t>
            </a:r>
            <a:r>
              <a:rPr lang="ru-RU" b="1" dirty="0" smtClean="0">
                <a:solidFill>
                  <a:srgbClr val="FF0000"/>
                </a:solidFill>
              </a:rPr>
              <a:t> технологий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sun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2428869"/>
            <a:ext cx="3005165" cy="3357586"/>
          </a:xfrm>
          <a:ln w="57150">
            <a:solidFill>
              <a:schemeClr val="accent5">
                <a:lumMod val="75000"/>
              </a:schemeClr>
            </a:solidFill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4038600" cy="471490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ru-RU" b="1" dirty="0">
                <a:solidFill>
                  <a:srgbClr val="0070C0"/>
                </a:solidFill>
              </a:rPr>
              <a:t>активного участия в этом процессе самих учащихся;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b="1" dirty="0">
                <a:solidFill>
                  <a:srgbClr val="0070C0"/>
                </a:solidFill>
              </a:rPr>
              <a:t> создание </a:t>
            </a:r>
            <a:r>
              <a:rPr lang="ru-RU" b="1" dirty="0" err="1">
                <a:solidFill>
                  <a:srgbClr val="0070C0"/>
                </a:solidFill>
              </a:rPr>
              <a:t>здоровьесберегающей</a:t>
            </a:r>
            <a:r>
              <a:rPr lang="ru-RU" b="1" dirty="0">
                <a:solidFill>
                  <a:srgbClr val="0070C0"/>
                </a:solidFill>
              </a:rPr>
              <a:t> среды;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b="1" dirty="0">
                <a:solidFill>
                  <a:srgbClr val="0070C0"/>
                </a:solidFill>
              </a:rPr>
              <a:t> высокой профессиональной компетентности и грамотности педагогов;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b="1" dirty="0">
                <a:solidFill>
                  <a:srgbClr val="0070C0"/>
                </a:solidFill>
              </a:rPr>
              <a:t> планомерной работы с родителями;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b="1" dirty="0">
                <a:solidFill>
                  <a:srgbClr val="0070C0"/>
                </a:solidFill>
              </a:rPr>
              <a:t> тесного взаимодействия с социально-культурной сферой.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28926" y="1214423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Зависит от многих составляющих:</a:t>
            </a:r>
            <a:endParaRPr lang="ru-RU" sz="2800" b="1" i="1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Результаты музыкально-оздоровительной работы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b="1" dirty="0" smtClean="0">
                <a:solidFill>
                  <a:srgbClr val="0070C0"/>
                </a:solidFill>
              </a:rPr>
              <a:t>Повышение уровня развития музыкальных и творческих способностей детей;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Стабильность эмоционального благополучия каждого ученика;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Повышение уровня речевого развития;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Снижение уровня заболеваемости;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Стабильность физической и умственной работоспособности во всех сезонах года, не зависимо от погоды.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3438" y="214290"/>
            <a:ext cx="4500562" cy="5214974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ü"/>
              <a:defRPr/>
            </a:pPr>
            <a:r>
              <a:rPr lang="ru-RU" kern="0" dirty="0">
                <a:solidFill>
                  <a:schemeClr val="accent2"/>
                </a:solidFill>
              </a:rPr>
              <a:t>Здоровым </a:t>
            </a:r>
            <a:r>
              <a:rPr lang="ru-RU" kern="0" dirty="0">
                <a:solidFill>
                  <a:schemeClr val="folHlink"/>
                </a:solidFill>
              </a:rPr>
              <a:t>может считаться человек, который отличается </a:t>
            </a:r>
            <a:r>
              <a:rPr lang="ru-RU" kern="0" dirty="0">
                <a:solidFill>
                  <a:srgbClr val="9900CC"/>
                </a:solidFill>
              </a:rPr>
              <a:t>гармоническим развитием</a:t>
            </a:r>
            <a:r>
              <a:rPr lang="ru-RU" kern="0" dirty="0">
                <a:solidFill>
                  <a:schemeClr val="folHlink"/>
                </a:solidFill>
              </a:rPr>
              <a:t> и </a:t>
            </a:r>
            <a:r>
              <a:rPr lang="ru-RU" kern="0" dirty="0">
                <a:solidFill>
                  <a:srgbClr val="008000"/>
                </a:solidFill>
              </a:rPr>
              <a:t>хорошо адаптирован к окружающей</a:t>
            </a:r>
            <a:r>
              <a:rPr lang="ru-RU" kern="0" dirty="0">
                <a:solidFill>
                  <a:schemeClr val="folHlink"/>
                </a:solidFill>
              </a:rPr>
              <a:t> </a:t>
            </a:r>
            <a:r>
              <a:rPr lang="ru-RU" kern="0" dirty="0">
                <a:solidFill>
                  <a:srgbClr val="009900"/>
                </a:solidFill>
              </a:rPr>
              <a:t>его физической </a:t>
            </a:r>
            <a:r>
              <a:rPr lang="ru-RU" kern="0" dirty="0">
                <a:solidFill>
                  <a:srgbClr val="000066"/>
                </a:solidFill>
              </a:rPr>
              <a:t>и социальной среде.</a:t>
            </a:r>
          </a:p>
          <a:p>
            <a:pPr>
              <a:buClr>
                <a:schemeClr val="accent2"/>
              </a:buClr>
              <a:buFont typeface="Wingdings" pitchFamily="2" charset="2"/>
              <a:buChar char="ü"/>
              <a:defRPr/>
            </a:pPr>
            <a:r>
              <a:rPr lang="ru-RU" kern="0" dirty="0">
                <a:solidFill>
                  <a:schemeClr val="accent2"/>
                </a:solidFill>
              </a:rPr>
              <a:t>Здоровье</a:t>
            </a:r>
            <a:r>
              <a:rPr lang="ru-RU" kern="0" dirty="0">
                <a:solidFill>
                  <a:schemeClr val="folHlink"/>
                </a:solidFill>
              </a:rPr>
              <a:t> не означает просто отсутствие болезней: </a:t>
            </a:r>
            <a:r>
              <a:rPr lang="ru-RU" kern="0" dirty="0">
                <a:solidFill>
                  <a:srgbClr val="9900CC"/>
                </a:solidFill>
              </a:rPr>
              <a:t>это нечто положительное, это жизнерадостное и охотное выполнение обязанностей, которые жизнь возлагает на человека»	</a:t>
            </a:r>
          </a:p>
          <a:p>
            <a:pPr algn="ctr">
              <a:buClr>
                <a:schemeClr val="accent2"/>
              </a:buClr>
              <a:buNone/>
              <a:defRPr/>
            </a:pPr>
            <a:r>
              <a:rPr lang="ru-RU" kern="0" dirty="0" smtClean="0">
                <a:solidFill>
                  <a:srgbClr val="9900CC"/>
                </a:solidFill>
              </a:rPr>
              <a:t>                  </a:t>
            </a:r>
            <a:r>
              <a:rPr lang="ru-RU" kern="0" dirty="0">
                <a:solidFill>
                  <a:srgbClr val="993300"/>
                </a:solidFill>
              </a:rPr>
              <a:t>Г. </a:t>
            </a:r>
            <a:r>
              <a:rPr lang="ru-RU" kern="0" dirty="0" err="1">
                <a:solidFill>
                  <a:srgbClr val="993300"/>
                </a:solidFill>
              </a:rPr>
              <a:t>Сигерист</a:t>
            </a:r>
            <a:endParaRPr lang="ru-RU" dirty="0"/>
          </a:p>
        </p:txBody>
      </p:sp>
      <p:pic>
        <p:nvPicPr>
          <p:cNvPr id="4" name="Рисунок 5" descr="Заяц и лягушонок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0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00034" y="5072074"/>
            <a:ext cx="835824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ü"/>
              <a:defRPr/>
            </a:pPr>
            <a:r>
              <a:rPr lang="ru-RU" sz="2000" b="1" kern="0" dirty="0">
                <a:solidFill>
                  <a:schemeClr val="bg2"/>
                </a:solidFill>
              </a:rPr>
              <a:t> </a:t>
            </a:r>
            <a:r>
              <a:rPr lang="ru-RU" sz="2000" b="1" kern="0" dirty="0">
                <a:solidFill>
                  <a:schemeClr val="folHlink"/>
                </a:solidFill>
              </a:rPr>
              <a:t>«</a:t>
            </a:r>
            <a:r>
              <a:rPr lang="ru-RU" sz="2000" b="1" kern="0" dirty="0">
                <a:solidFill>
                  <a:schemeClr val="accent2"/>
                </a:solidFill>
              </a:rPr>
              <a:t>Здоровье</a:t>
            </a:r>
            <a:r>
              <a:rPr lang="ru-RU" sz="2000" b="1" kern="0" dirty="0"/>
              <a:t> </a:t>
            </a:r>
            <a:r>
              <a:rPr lang="ru-RU" sz="2000" b="1" kern="0" dirty="0">
                <a:solidFill>
                  <a:schemeClr val="folHlink"/>
                </a:solidFill>
              </a:rPr>
              <a:t>– это состояние  полного</a:t>
            </a:r>
            <a:r>
              <a:rPr lang="ru-RU" sz="2000" b="1" kern="0" dirty="0"/>
              <a:t> </a:t>
            </a:r>
            <a:r>
              <a:rPr lang="ru-RU" sz="2000" b="1" kern="0" dirty="0">
                <a:solidFill>
                  <a:srgbClr val="9900CC"/>
                </a:solidFill>
              </a:rPr>
              <a:t>физического</a:t>
            </a:r>
            <a:r>
              <a:rPr lang="ru-RU" sz="2000" b="1" kern="0" dirty="0"/>
              <a:t>, </a:t>
            </a:r>
            <a:r>
              <a:rPr lang="ru-RU" sz="2000" b="1" kern="0" dirty="0">
                <a:solidFill>
                  <a:srgbClr val="008000"/>
                </a:solidFill>
              </a:rPr>
              <a:t>душевного</a:t>
            </a:r>
            <a:r>
              <a:rPr lang="ru-RU" sz="2000" b="1" kern="0" dirty="0"/>
              <a:t> и </a:t>
            </a:r>
            <a:r>
              <a:rPr lang="ru-RU" sz="2000" b="1" kern="0" dirty="0">
                <a:solidFill>
                  <a:schemeClr val="hlink"/>
                </a:solidFill>
              </a:rPr>
              <a:t>социального</a:t>
            </a:r>
            <a:r>
              <a:rPr lang="ru-RU" sz="2000" b="1" kern="0" dirty="0">
                <a:solidFill>
                  <a:schemeClr val="folHlink"/>
                </a:solidFill>
              </a:rPr>
              <a:t> </a:t>
            </a:r>
            <a:r>
              <a:rPr lang="ru-RU" sz="2000" b="1" kern="0" dirty="0">
                <a:solidFill>
                  <a:srgbClr val="FF33CC"/>
                </a:solidFill>
              </a:rPr>
              <a:t>благополучия,</a:t>
            </a:r>
            <a:r>
              <a:rPr lang="ru-RU" sz="2000" b="1" kern="0" dirty="0"/>
              <a:t> </a:t>
            </a:r>
            <a:r>
              <a:rPr lang="ru-RU" sz="2000" b="1" kern="0" dirty="0">
                <a:solidFill>
                  <a:srgbClr val="000066"/>
                </a:solidFill>
              </a:rPr>
              <a:t>а не только отсутствие болезней или физических недостатков».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ru-RU" sz="2000" kern="0" dirty="0"/>
              <a:t>                                             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ru-RU" sz="2000" kern="0" dirty="0">
                <a:solidFill>
                  <a:srgbClr val="993300"/>
                </a:solidFill>
              </a:rPr>
              <a:t>          Всемирная  организация  здравоохранения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62500" lnSpcReduction="20000"/>
          </a:bodyPr>
          <a:lstStyle/>
          <a:p>
            <a:pPr algn="ctr">
              <a:defRPr/>
            </a:pPr>
            <a:r>
              <a:rPr lang="ru-RU" b="1" dirty="0"/>
              <a:t>Используемые источники:</a:t>
            </a:r>
          </a:p>
          <a:p>
            <a:pPr algn="ctr">
              <a:defRPr/>
            </a:pPr>
            <a:endParaRPr lang="ru-RU" b="1" dirty="0"/>
          </a:p>
          <a:p>
            <a:pPr>
              <a:defRPr/>
            </a:pPr>
            <a:r>
              <a:rPr lang="en-US" dirty="0">
                <a:hlinkClick r:id="rId2"/>
              </a:rPr>
              <a:t>http://milohka-domen.okis.ru/index.html</a:t>
            </a:r>
            <a:endParaRPr lang="ru-RU" dirty="0"/>
          </a:p>
          <a:p>
            <a:pPr>
              <a:defRPr/>
            </a:pPr>
            <a:r>
              <a:rPr lang="en-US" dirty="0">
                <a:hlinkClick r:id="rId3"/>
              </a:rPr>
              <a:t>http://revolution.allbest.ru/pedagogics/00057475_0.html</a:t>
            </a:r>
            <a:endParaRPr lang="ru-RU" dirty="0"/>
          </a:p>
          <a:p>
            <a:pPr>
              <a:defRPr/>
            </a:pPr>
            <a:r>
              <a:rPr lang="en-US" dirty="0">
                <a:hlinkClick r:id="rId4"/>
              </a:rPr>
              <a:t>http://www.sano.ru/publik/matconf/07.htm</a:t>
            </a:r>
            <a:endParaRPr lang="ru-RU" dirty="0"/>
          </a:p>
          <a:p>
            <a:pPr>
              <a:defRPr/>
            </a:pPr>
            <a:r>
              <a:rPr lang="en-US" dirty="0">
                <a:hlinkClick r:id="rId5"/>
              </a:rPr>
              <a:t>http://slovari.yandex.ru/dict/trud/article/ot1/ot1-0060.htm</a:t>
            </a:r>
            <a:endParaRPr lang="ru-RU" dirty="0"/>
          </a:p>
          <a:p>
            <a:pPr>
              <a:defRPr/>
            </a:pPr>
            <a:endParaRPr lang="ru-RU" dirty="0"/>
          </a:p>
          <a:p>
            <a:pPr algn="ctr">
              <a:defRPr/>
            </a:pPr>
            <a:r>
              <a:rPr lang="ru-RU" b="1" dirty="0"/>
              <a:t>Литература:</a:t>
            </a:r>
          </a:p>
          <a:p>
            <a:pPr>
              <a:buNone/>
              <a:defRPr/>
            </a:pPr>
            <a:r>
              <a:rPr lang="ru-RU" dirty="0" smtClean="0"/>
              <a:t> </a:t>
            </a:r>
            <a:endParaRPr lang="ru-RU" dirty="0"/>
          </a:p>
          <a:p>
            <a:pPr>
              <a:defRPr/>
            </a:pPr>
            <a:r>
              <a:rPr lang="ru-RU" dirty="0" smtClean="0"/>
              <a:t>1.  </a:t>
            </a:r>
            <a:r>
              <a:rPr lang="ru-RU" dirty="0" err="1"/>
              <a:t>Ковалько</a:t>
            </a:r>
            <a:r>
              <a:rPr lang="ru-RU" dirty="0"/>
              <a:t> В.И. </a:t>
            </a:r>
            <a:r>
              <a:rPr lang="ru-RU" dirty="0" err="1"/>
              <a:t>Здоровьесберегающие</a:t>
            </a:r>
            <a:r>
              <a:rPr lang="ru-RU" dirty="0"/>
              <a:t> технологии. М.,2004.</a:t>
            </a:r>
          </a:p>
          <a:p>
            <a:pPr>
              <a:defRPr/>
            </a:pPr>
            <a:r>
              <a:rPr lang="ru-RU" dirty="0"/>
              <a:t>2</a:t>
            </a:r>
            <a:r>
              <a:rPr lang="ru-RU" dirty="0" smtClean="0"/>
              <a:t>. </a:t>
            </a:r>
            <a:r>
              <a:rPr lang="ru-RU" dirty="0"/>
              <a:t>Смирнов  Н.К. «</a:t>
            </a:r>
            <a:r>
              <a:rPr lang="ru-RU" dirty="0" err="1"/>
              <a:t>Здоровьесберегающие</a:t>
            </a:r>
            <a:r>
              <a:rPr lang="ru-RU" dirty="0"/>
              <a:t> образовательные технологии в   современной школе». М., 2002 г.</a:t>
            </a:r>
          </a:p>
          <a:p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dirty="0" err="1" smtClean="0"/>
              <a:t>Ботицкий</a:t>
            </a:r>
            <a:r>
              <a:rPr lang="ru-RU" dirty="0" smtClean="0"/>
              <a:t>  </a:t>
            </a:r>
            <a:r>
              <a:rPr lang="ru-RU" dirty="0"/>
              <a:t>М. Знаете ли вы музыку. - М.: Музыка, 1985</a:t>
            </a:r>
          </a:p>
          <a:p>
            <a:r>
              <a:rPr lang="ru-RU" dirty="0"/>
              <a:t>4</a:t>
            </a:r>
            <a:r>
              <a:rPr lang="ru-RU" dirty="0" smtClean="0"/>
              <a:t>. </a:t>
            </a:r>
            <a:r>
              <a:rPr lang="ru-RU" dirty="0" err="1" smtClean="0"/>
              <a:t>Рушель</a:t>
            </a:r>
            <a:r>
              <a:rPr lang="ru-RU" dirty="0" smtClean="0"/>
              <a:t> </a:t>
            </a:r>
            <a:r>
              <a:rPr lang="ru-RU" dirty="0" err="1"/>
              <a:t>Блаво</a:t>
            </a:r>
            <a:r>
              <a:rPr lang="ru-RU" dirty="0"/>
              <a:t>. Исцеление музыкой. </a:t>
            </a:r>
            <a:r>
              <a:rPr lang="ru-RU" dirty="0" err="1"/>
              <a:t>СПетербург</a:t>
            </a:r>
            <a:r>
              <a:rPr lang="ru-RU" dirty="0"/>
              <a:t>, Питер, 2003</a:t>
            </a:r>
          </a:p>
          <a:p>
            <a:r>
              <a:rPr lang="ru-RU" dirty="0"/>
              <a:t>5</a:t>
            </a:r>
            <a:r>
              <a:rPr lang="ru-RU" dirty="0" smtClean="0"/>
              <a:t>. Петрушин </a:t>
            </a:r>
            <a:r>
              <a:rPr lang="ru-RU" dirty="0"/>
              <a:t>В.И. Слушай. Пой. Играй. М.: Музыка, 2000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366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Здоровьесберегающие технологии на уроке музыки</vt:lpstr>
      <vt:lpstr>Здоровьесберегающие технологии </vt:lpstr>
      <vt:lpstr>Слайд 3</vt:lpstr>
      <vt:lpstr>"Кто много поет, того хворь не берет!"</vt:lpstr>
      <vt:lpstr>Реализация здоровьесберегающих технологий</vt:lpstr>
      <vt:lpstr>Результаты музыкально-оздоровительной работы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Здоровьесберегающие технологии на уроке музыки</dc:title>
  <dc:creator>user2</dc:creator>
  <cp:lastModifiedBy>user2</cp:lastModifiedBy>
  <cp:revision>15</cp:revision>
  <dcterms:created xsi:type="dcterms:W3CDTF">2012-07-29T11:57:02Z</dcterms:created>
  <dcterms:modified xsi:type="dcterms:W3CDTF">2012-08-04T10:58:06Z</dcterms:modified>
</cp:coreProperties>
</file>